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mailto:contact@scheduling-ai.com"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AI-Powered Timetable Scheduling</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Genetic Algorithms &amp; CSP Heuristics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6047"/>
            <a:ext cx="7086124"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Q&amp;A and Future Directions</a:t>
            </a:r>
            <a:endParaRPr lang="en-US" sz="4450" dirty="0"/>
          </a:p>
        </p:txBody>
      </p:sp>
      <p:sp>
        <p:nvSpPr>
          <p:cNvPr id="4" name="Shape 1"/>
          <p:cNvSpPr/>
          <p:nvPr/>
        </p:nvSpPr>
        <p:spPr>
          <a:xfrm>
            <a:off x="6280190" y="1804988"/>
            <a:ext cx="510302" cy="510302"/>
          </a:xfrm>
          <a:prstGeom prst="roundRect">
            <a:avLst>
              <a:gd name="adj" fmla="val 6667"/>
            </a:avLst>
          </a:prstGeom>
          <a:solidFill>
            <a:srgbClr val="3E3E3E"/>
          </a:solidFill>
          <a:ln/>
        </p:spPr>
      </p:sp>
      <p:sp>
        <p:nvSpPr>
          <p:cNvPr id="5" name="Text 2"/>
          <p:cNvSpPr/>
          <p:nvPr/>
        </p:nvSpPr>
        <p:spPr>
          <a:xfrm>
            <a:off x="6365260" y="184749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6" name="Text 3"/>
          <p:cNvSpPr/>
          <p:nvPr/>
        </p:nvSpPr>
        <p:spPr>
          <a:xfrm>
            <a:off x="7017306" y="1882854"/>
            <a:ext cx="3866912"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Machine Learning Integration</a:t>
            </a:r>
            <a:endParaRPr lang="en-US" sz="2200" dirty="0"/>
          </a:p>
        </p:txBody>
      </p:sp>
      <p:sp>
        <p:nvSpPr>
          <p:cNvPr id="7" name="Text 4"/>
          <p:cNvSpPr/>
          <p:nvPr/>
        </p:nvSpPr>
        <p:spPr>
          <a:xfrm>
            <a:off x="7017306" y="2373273"/>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Predictive models learn historical scheduling preferences and automatically adjust constraints for improved personalization</a:t>
            </a:r>
            <a:endParaRPr lang="en-US" sz="1750" dirty="0"/>
          </a:p>
        </p:txBody>
      </p:sp>
      <p:sp>
        <p:nvSpPr>
          <p:cNvPr id="8" name="Shape 5"/>
          <p:cNvSpPr/>
          <p:nvPr/>
        </p:nvSpPr>
        <p:spPr>
          <a:xfrm>
            <a:off x="6280190" y="3552706"/>
            <a:ext cx="510302" cy="510302"/>
          </a:xfrm>
          <a:prstGeom prst="roundRect">
            <a:avLst>
              <a:gd name="adj" fmla="val 6667"/>
            </a:avLst>
          </a:prstGeom>
          <a:solidFill>
            <a:srgbClr val="3E3E3E"/>
          </a:solidFill>
          <a:ln/>
        </p:spPr>
      </p:sp>
      <p:sp>
        <p:nvSpPr>
          <p:cNvPr id="9" name="Text 6"/>
          <p:cNvSpPr/>
          <p:nvPr/>
        </p:nvSpPr>
        <p:spPr>
          <a:xfrm>
            <a:off x="6365260" y="3595211"/>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0" name="Text 7"/>
          <p:cNvSpPr/>
          <p:nvPr/>
        </p:nvSpPr>
        <p:spPr>
          <a:xfrm>
            <a:off x="7017306" y="3630573"/>
            <a:ext cx="2872026"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Real-Time Adaptation</a:t>
            </a:r>
            <a:endParaRPr lang="en-US" sz="2200" dirty="0"/>
          </a:p>
        </p:txBody>
      </p:sp>
      <p:sp>
        <p:nvSpPr>
          <p:cNvPr id="11" name="Text 8"/>
          <p:cNvSpPr/>
          <p:nvPr/>
        </p:nvSpPr>
        <p:spPr>
          <a:xfrm>
            <a:off x="7017306" y="4120991"/>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AI systems dynamically reschedule when conflicts arise, enabling responsive management of sudden changes</a:t>
            </a:r>
            <a:endParaRPr lang="en-US" sz="1750" dirty="0"/>
          </a:p>
        </p:txBody>
      </p:sp>
      <p:sp>
        <p:nvSpPr>
          <p:cNvPr id="12" name="Shape 9"/>
          <p:cNvSpPr/>
          <p:nvPr/>
        </p:nvSpPr>
        <p:spPr>
          <a:xfrm>
            <a:off x="6280190" y="5300424"/>
            <a:ext cx="510302" cy="510302"/>
          </a:xfrm>
          <a:prstGeom prst="roundRect">
            <a:avLst>
              <a:gd name="adj" fmla="val 6667"/>
            </a:avLst>
          </a:prstGeom>
          <a:solidFill>
            <a:srgbClr val="3E3E3E"/>
          </a:solidFill>
          <a:ln/>
        </p:spPr>
      </p:sp>
      <p:sp>
        <p:nvSpPr>
          <p:cNvPr id="13" name="Text 10"/>
          <p:cNvSpPr/>
          <p:nvPr/>
        </p:nvSpPr>
        <p:spPr>
          <a:xfrm>
            <a:off x="6365260" y="534293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4" name="Text 11"/>
          <p:cNvSpPr/>
          <p:nvPr/>
        </p:nvSpPr>
        <p:spPr>
          <a:xfrm>
            <a:off x="7017306" y="537829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Broader Adoption</a:t>
            </a:r>
            <a:endParaRPr lang="en-US" sz="2200" dirty="0"/>
          </a:p>
        </p:txBody>
      </p:sp>
      <p:sp>
        <p:nvSpPr>
          <p:cNvPr id="15" name="Text 12"/>
          <p:cNvSpPr/>
          <p:nvPr/>
        </p:nvSpPr>
        <p:spPr>
          <a:xfrm>
            <a:off x="7017306" y="586871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Expanding beyond universities to hospitals, logistics, and industries facing complex scheduling challenges</a:t>
            </a:r>
            <a:endParaRPr lang="en-US" sz="1750" dirty="0"/>
          </a:p>
        </p:txBody>
      </p:sp>
      <p:pic>
        <p:nvPicPr>
          <p:cNvPr id="16" name="Image 1" descr="preencoded.png">
            <a:hlinkClick r:id="rId3" tooltip=""/>
          </p:cNvPr>
          <p:cNvPicPr>
            <a:picLocks noChangeAspect="1"/>
          </p:cNvPicPr>
          <p:nvPr/>
        </p:nvPicPr>
        <p:blipFill>
          <a:blip r:embed="rId2"/>
          <a:stretch>
            <a:fillRect/>
          </a:stretch>
        </p:blipFill>
        <p:spPr>
          <a:xfrm>
            <a:off x="6280190" y="6849666"/>
            <a:ext cx="1702356" cy="623768"/>
          </a:xfrm>
          <a:prstGeom prst="rect">
            <a:avLst/>
          </a:prstGeom>
        </p:spPr>
      </p:pic>
      <p:pic>
        <p:nvPicPr>
          <p:cNvPr id="17" name="Image 2" descr="preencoded.png">    </p:cNvPr>
          <p:cNvPicPr>
            <a:picLocks noChangeAspect="1"/>
          </p:cNvPicPr>
          <p:nvPr/>
        </p:nvPicPr>
        <p:blipFill>
          <a:blip r:embed="rId4"/>
          <a:stretch>
            <a:fillRect/>
          </a:stretch>
        </p:blipFill>
        <p:spPr>
          <a:xfrm>
            <a:off x="8095893" y="6849666"/>
            <a:ext cx="1715453"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8069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The Problem: Complexity of Timetable Creation</a:t>
            </a:r>
            <a:endParaRPr lang="en-US" sz="4450" dirty="0"/>
          </a:p>
        </p:txBody>
      </p:sp>
      <p:sp>
        <p:nvSpPr>
          <p:cNvPr id="4" name="Text 1"/>
          <p:cNvSpPr/>
          <p:nvPr/>
        </p:nvSpPr>
        <p:spPr>
          <a:xfrm>
            <a:off x="6280190" y="253841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Scheduling requires balancing hundreds of constraints: instructor availability, room capacity, student course preferences, facility requirements, and time conflicts. Manual methods are error-prone and time-consuming, often requiring weeks of painstaking adjustments.</a:t>
            </a:r>
            <a:endParaRPr lang="en-US" sz="1750" dirty="0"/>
          </a:p>
        </p:txBody>
      </p:sp>
      <p:sp>
        <p:nvSpPr>
          <p:cNvPr id="5" name="Shape 2"/>
          <p:cNvSpPr/>
          <p:nvPr/>
        </p:nvSpPr>
        <p:spPr>
          <a:xfrm>
            <a:off x="6280190" y="4245173"/>
            <a:ext cx="3664744" cy="1669852"/>
          </a:xfrm>
          <a:prstGeom prst="roundRect">
            <a:avLst>
              <a:gd name="adj" fmla="val 2038"/>
            </a:avLst>
          </a:prstGeom>
          <a:solidFill>
            <a:srgbClr val="3E3E3E"/>
          </a:solidFill>
          <a:ln/>
        </p:spPr>
      </p:sp>
      <p:sp>
        <p:nvSpPr>
          <p:cNvPr id="6" name="Text 3"/>
          <p:cNvSpPr/>
          <p:nvPr/>
        </p:nvSpPr>
        <p:spPr>
          <a:xfrm>
            <a:off x="6507004" y="4471988"/>
            <a:ext cx="288988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Hundreds of Variables</a:t>
            </a:r>
            <a:endParaRPr lang="en-US" sz="2200" dirty="0"/>
          </a:p>
        </p:txBody>
      </p:sp>
      <p:sp>
        <p:nvSpPr>
          <p:cNvPr id="7" name="Text 4"/>
          <p:cNvSpPr/>
          <p:nvPr/>
        </p:nvSpPr>
        <p:spPr>
          <a:xfrm>
            <a:off x="6507004" y="4962406"/>
            <a:ext cx="3211116"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Classes, instructors, rooms, time slots</a:t>
            </a:r>
            <a:endParaRPr lang="en-US" sz="1750" dirty="0"/>
          </a:p>
        </p:txBody>
      </p:sp>
      <p:sp>
        <p:nvSpPr>
          <p:cNvPr id="8" name="Shape 5"/>
          <p:cNvSpPr/>
          <p:nvPr/>
        </p:nvSpPr>
        <p:spPr>
          <a:xfrm>
            <a:off x="10171748" y="4245173"/>
            <a:ext cx="3664863" cy="1669852"/>
          </a:xfrm>
          <a:prstGeom prst="roundRect">
            <a:avLst>
              <a:gd name="adj" fmla="val 2038"/>
            </a:avLst>
          </a:prstGeom>
          <a:solidFill>
            <a:srgbClr val="3E3E3E"/>
          </a:solidFill>
          <a:ln/>
        </p:spPr>
      </p:sp>
      <p:sp>
        <p:nvSpPr>
          <p:cNvPr id="9" name="Text 6"/>
          <p:cNvSpPr/>
          <p:nvPr/>
        </p:nvSpPr>
        <p:spPr>
          <a:xfrm>
            <a:off x="10398562" y="447198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Hard Constraints</a:t>
            </a:r>
            <a:endParaRPr lang="en-US" sz="2200" dirty="0"/>
          </a:p>
        </p:txBody>
      </p:sp>
      <p:sp>
        <p:nvSpPr>
          <p:cNvPr id="10" name="Text 7"/>
          <p:cNvSpPr/>
          <p:nvPr/>
        </p:nvSpPr>
        <p:spPr>
          <a:xfrm>
            <a:off x="10398562" y="4962406"/>
            <a:ext cx="3211235"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No instructor double-booking</a:t>
            </a:r>
            <a:endParaRPr lang="en-US" sz="1750" dirty="0"/>
          </a:p>
        </p:txBody>
      </p:sp>
      <p:sp>
        <p:nvSpPr>
          <p:cNvPr id="11" name="Shape 8"/>
          <p:cNvSpPr/>
          <p:nvPr/>
        </p:nvSpPr>
        <p:spPr>
          <a:xfrm>
            <a:off x="6280190" y="6141839"/>
            <a:ext cx="7556421" cy="1306949"/>
          </a:xfrm>
          <a:prstGeom prst="roundRect">
            <a:avLst>
              <a:gd name="adj" fmla="val 2603"/>
            </a:avLst>
          </a:prstGeom>
          <a:solidFill>
            <a:srgbClr val="3E3E3E"/>
          </a:solidFill>
          <a:ln/>
        </p:spPr>
      </p:sp>
      <p:sp>
        <p:nvSpPr>
          <p:cNvPr id="12" name="Text 9"/>
          <p:cNvSpPr/>
          <p:nvPr/>
        </p:nvSpPr>
        <p:spPr>
          <a:xfrm>
            <a:off x="6507004" y="63686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Soft Constraints</a:t>
            </a:r>
            <a:endParaRPr lang="en-US" sz="2200" dirty="0"/>
          </a:p>
        </p:txBody>
      </p:sp>
      <p:sp>
        <p:nvSpPr>
          <p:cNvPr id="13" name="Text 10"/>
          <p:cNvSpPr/>
          <p:nvPr/>
        </p:nvSpPr>
        <p:spPr>
          <a:xfrm>
            <a:off x="6507004" y="6859072"/>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Minimize gaps between classes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03152"/>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Traditional Approaches &amp; Their Limitations</a:t>
            </a:r>
            <a:endParaRPr lang="en-US" sz="4450" dirty="0"/>
          </a:p>
        </p:txBody>
      </p:sp>
      <p:sp>
        <p:nvSpPr>
          <p:cNvPr id="4" name="Text 1"/>
          <p:cNvSpPr/>
          <p:nvPr/>
        </p:nvSpPr>
        <p:spPr>
          <a:xfrm>
            <a:off x="6280190" y="33876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Manual Scheduling</a:t>
            </a:r>
            <a:endParaRPr lang="en-US" sz="2200" dirty="0"/>
          </a:p>
        </p:txBody>
      </p:sp>
      <p:sp>
        <p:nvSpPr>
          <p:cNvPr id="5" name="Text 2"/>
          <p:cNvSpPr/>
          <p:nvPr/>
        </p:nvSpPr>
        <p:spPr>
          <a:xfrm>
            <a:off x="6280190" y="396882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Labor-intensive and error-prone</a:t>
            </a:r>
            <a:endParaRPr lang="en-US" sz="1750" dirty="0"/>
          </a:p>
        </p:txBody>
      </p:sp>
      <p:sp>
        <p:nvSpPr>
          <p:cNvPr id="6" name="Text 3"/>
          <p:cNvSpPr/>
          <p:nvPr/>
        </p:nvSpPr>
        <p:spPr>
          <a:xfrm>
            <a:off x="6280190" y="4773930"/>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Weeks of back-and-forth adjustments</a:t>
            </a:r>
            <a:endParaRPr lang="en-US" sz="1750" dirty="0"/>
          </a:p>
        </p:txBody>
      </p:sp>
      <p:sp>
        <p:nvSpPr>
          <p:cNvPr id="7" name="Text 4"/>
          <p:cNvSpPr/>
          <p:nvPr/>
        </p:nvSpPr>
        <p:spPr>
          <a:xfrm>
            <a:off x="6280190" y="5579031"/>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Inconsistent quality across terms</a:t>
            </a:r>
            <a:endParaRPr lang="en-US" sz="1750" dirty="0"/>
          </a:p>
        </p:txBody>
      </p:sp>
      <p:sp>
        <p:nvSpPr>
          <p:cNvPr id="8" name="Text 5"/>
          <p:cNvSpPr/>
          <p:nvPr/>
        </p:nvSpPr>
        <p:spPr>
          <a:xfrm>
            <a:off x="6280190" y="6384131"/>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Limited scalability for growth</a:t>
            </a:r>
            <a:endParaRPr lang="en-US" sz="1750" dirty="0"/>
          </a:p>
        </p:txBody>
      </p:sp>
      <p:sp>
        <p:nvSpPr>
          <p:cNvPr id="9" name="Text 6"/>
          <p:cNvSpPr/>
          <p:nvPr/>
        </p:nvSpPr>
        <p:spPr>
          <a:xfrm>
            <a:off x="10342721" y="33876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Rule-Based Systems</a:t>
            </a:r>
            <a:endParaRPr lang="en-US" sz="2200" dirty="0"/>
          </a:p>
        </p:txBody>
      </p:sp>
      <p:sp>
        <p:nvSpPr>
          <p:cNvPr id="10" name="Text 7"/>
          <p:cNvSpPr/>
          <p:nvPr/>
        </p:nvSpPr>
        <p:spPr>
          <a:xfrm>
            <a:off x="10342721" y="3968829"/>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Rigid, inflexible rules</a:t>
            </a:r>
            <a:endParaRPr lang="en-US" sz="1750" dirty="0"/>
          </a:p>
        </p:txBody>
      </p:sp>
      <p:sp>
        <p:nvSpPr>
          <p:cNvPr id="11" name="Text 8"/>
          <p:cNvSpPr/>
          <p:nvPr/>
        </p:nvSpPr>
        <p:spPr>
          <a:xfrm>
            <a:off x="10342721" y="44110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Cannot adapt to changing requirements</a:t>
            </a:r>
            <a:endParaRPr lang="en-US" sz="1750" dirty="0"/>
          </a:p>
        </p:txBody>
      </p:sp>
      <p:sp>
        <p:nvSpPr>
          <p:cNvPr id="12" name="Text 9"/>
          <p:cNvSpPr/>
          <p:nvPr/>
        </p:nvSpPr>
        <p:spPr>
          <a:xfrm>
            <a:off x="10342721" y="521612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Often produce suboptimal solutions</a:t>
            </a:r>
            <a:endParaRPr lang="en-US" sz="1750" dirty="0"/>
          </a:p>
        </p:txBody>
      </p:sp>
      <p:sp>
        <p:nvSpPr>
          <p:cNvPr id="13" name="Text 10"/>
          <p:cNvSpPr/>
          <p:nvPr/>
        </p:nvSpPr>
        <p:spPr>
          <a:xfrm>
            <a:off x="10342721" y="6021229"/>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BFBFBF"/>
                </a:solidFill>
                <a:latin typeface="Open Sans" pitchFamily="34" charset="0"/>
                <a:ea typeface="Open Sans" pitchFamily="34" charset="-122"/>
                <a:cs typeface="Open Sans" pitchFamily="34" charset="-120"/>
              </a:rPr>
              <a:t>Expensive to maintain and update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21675"/>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Introducing AI: A Smarter Way to Schedule</a:t>
            </a:r>
            <a:endParaRPr lang="en-US" sz="4450" dirty="0"/>
          </a:p>
        </p:txBody>
      </p:sp>
      <p:sp>
        <p:nvSpPr>
          <p:cNvPr id="4" name="Text 1"/>
          <p:cNvSpPr/>
          <p:nvPr/>
        </p:nvSpPr>
        <p:spPr>
          <a:xfrm>
            <a:off x="6280190" y="27793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Artificial intelligence automates complex constraint optimization, finding near-optimal solutions in minutes. AI learns from patterns, adapts to new requirements, and continuously improves scheduling quality while reducing manual workload significantly.</a:t>
            </a:r>
            <a:endParaRPr lang="en-US" sz="1750" dirty="0"/>
          </a:p>
        </p:txBody>
      </p:sp>
      <p:pic>
        <p:nvPicPr>
          <p:cNvPr id="5" name="Image 1" descr="preencoded.png">    </p:cNvPr>
          <p:cNvPicPr>
            <a:picLocks noChangeAspect="1"/>
          </p:cNvPicPr>
          <p:nvPr/>
        </p:nvPicPr>
        <p:blipFill>
          <a:blip r:embed="rId2"/>
          <a:stretch>
            <a:fillRect/>
          </a:stretch>
        </p:blipFill>
        <p:spPr>
          <a:xfrm>
            <a:off x="6280190" y="4486156"/>
            <a:ext cx="1134070" cy="1360884"/>
          </a:xfrm>
          <a:prstGeom prst="rect">
            <a:avLst/>
          </a:prstGeom>
        </p:spPr>
      </p:pic>
      <p:sp>
        <p:nvSpPr>
          <p:cNvPr id="6" name="Text 2"/>
          <p:cNvSpPr/>
          <p:nvPr/>
        </p:nvSpPr>
        <p:spPr>
          <a:xfrm>
            <a:off x="7641074" y="47129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Traditional</a:t>
            </a:r>
            <a:endParaRPr lang="en-US" sz="2200" dirty="0"/>
          </a:p>
        </p:txBody>
      </p:sp>
      <p:sp>
        <p:nvSpPr>
          <p:cNvPr id="7" name="Text 3"/>
          <p:cNvSpPr/>
          <p:nvPr/>
        </p:nvSpPr>
        <p:spPr>
          <a:xfrm>
            <a:off x="7641074" y="5203388"/>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Manual effort, weeks</a:t>
            </a:r>
            <a:endParaRPr lang="en-US" sz="1750" dirty="0"/>
          </a:p>
        </p:txBody>
      </p:sp>
      <p:pic>
        <p:nvPicPr>
          <p:cNvPr id="8" name="Image 2" descr="preencoded.png">    </p:cNvPr>
          <p:cNvPicPr>
            <a:picLocks noChangeAspect="1"/>
          </p:cNvPicPr>
          <p:nvPr/>
        </p:nvPicPr>
        <p:blipFill>
          <a:blip r:embed="rId3"/>
          <a:stretch>
            <a:fillRect/>
          </a:stretch>
        </p:blipFill>
        <p:spPr>
          <a:xfrm>
            <a:off x="6280190" y="5847040"/>
            <a:ext cx="1134070" cy="1360884"/>
          </a:xfrm>
          <a:prstGeom prst="rect">
            <a:avLst/>
          </a:prstGeom>
        </p:spPr>
      </p:pic>
      <p:sp>
        <p:nvSpPr>
          <p:cNvPr id="9" name="Text 4"/>
          <p:cNvSpPr/>
          <p:nvPr/>
        </p:nvSpPr>
        <p:spPr>
          <a:xfrm>
            <a:off x="7641074" y="607385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AI-Powered</a:t>
            </a:r>
            <a:endParaRPr lang="en-US" sz="2200" dirty="0"/>
          </a:p>
        </p:txBody>
      </p:sp>
      <p:sp>
        <p:nvSpPr>
          <p:cNvPr id="10" name="Text 5"/>
          <p:cNvSpPr/>
          <p:nvPr/>
        </p:nvSpPr>
        <p:spPr>
          <a:xfrm>
            <a:off x="7641074" y="6564273"/>
            <a:ext cx="6195536"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Automated, minutes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9952" y="576977"/>
            <a:ext cx="8319016" cy="508992"/>
          </a:xfrm>
          <a:prstGeom prst="rect">
            <a:avLst/>
          </a:prstGeom>
          <a:noFill/>
          <a:ln/>
        </p:spPr>
        <p:txBody>
          <a:bodyPr wrap="none" lIns="0" tIns="0" rIns="0" bIns="0" rtlCol="0" anchor="t"/>
          <a:lstStyle/>
          <a:p>
            <a:pPr algn="l" indent="0" marL="0">
              <a:lnSpc>
                <a:spcPts val="4000"/>
              </a:lnSpc>
              <a:buNone/>
            </a:pPr>
            <a:r>
              <a:rPr lang="en-US" sz="3200" dirty="0">
                <a:solidFill>
                  <a:srgbClr val="FEFEFE"/>
                </a:solidFill>
                <a:latin typeface="Instrument Sans Medium" pitchFamily="34" charset="0"/>
                <a:ea typeface="Instrument Sans Medium" pitchFamily="34" charset="-122"/>
                <a:cs typeface="Instrument Sans Medium" pitchFamily="34" charset="-120"/>
              </a:rPr>
              <a:t>Genetic Algorithms: Evolution in Scheduling</a:t>
            </a:r>
            <a:endParaRPr lang="en-US" sz="3200" dirty="0"/>
          </a:p>
        </p:txBody>
      </p:sp>
      <p:sp>
        <p:nvSpPr>
          <p:cNvPr id="3" name="Text 1"/>
          <p:cNvSpPr/>
          <p:nvPr/>
        </p:nvSpPr>
        <p:spPr>
          <a:xfrm>
            <a:off x="569952" y="1411605"/>
            <a:ext cx="13490496" cy="521017"/>
          </a:xfrm>
          <a:prstGeom prst="rect">
            <a:avLst/>
          </a:prstGeom>
          <a:noFill/>
          <a:ln/>
        </p:spPr>
        <p:txBody>
          <a:bodyPr wrap="squar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Genetic algorithms mimic natural evolution: creating initial schedule populations, evaluating fitness based on constraint satisfaction, and evolving superior solutions through selection and crossover. This approach explores vast solution spaces efficiently, discovering creative scheduling arrangements humans might miss.</a:t>
            </a:r>
            <a:endParaRPr lang="en-US" sz="1250" dirty="0"/>
          </a:p>
        </p:txBody>
      </p:sp>
      <p:sp>
        <p:nvSpPr>
          <p:cNvPr id="4" name="Shape 2"/>
          <p:cNvSpPr/>
          <p:nvPr/>
        </p:nvSpPr>
        <p:spPr>
          <a:xfrm>
            <a:off x="569952" y="2115741"/>
            <a:ext cx="162758" cy="977146"/>
          </a:xfrm>
          <a:prstGeom prst="roundRect">
            <a:avLst>
              <a:gd name="adj" fmla="val 15010"/>
            </a:avLst>
          </a:prstGeom>
          <a:solidFill>
            <a:srgbClr val="3E3E3E"/>
          </a:solidFill>
          <a:ln/>
        </p:spPr>
      </p:sp>
      <p:sp>
        <p:nvSpPr>
          <p:cNvPr id="5" name="Text 3"/>
          <p:cNvSpPr/>
          <p:nvPr/>
        </p:nvSpPr>
        <p:spPr>
          <a:xfrm>
            <a:off x="895469" y="2278499"/>
            <a:ext cx="2035731" cy="254437"/>
          </a:xfrm>
          <a:prstGeom prst="rect">
            <a:avLst/>
          </a:prstGeom>
          <a:noFill/>
          <a:ln/>
        </p:spPr>
        <p:txBody>
          <a:bodyPr wrap="none" lIns="0" tIns="0" rIns="0" bIns="0" rtlCol="0" anchor="t"/>
          <a:lstStyle/>
          <a:p>
            <a:pPr algn="l" indent="0" marL="0">
              <a:lnSpc>
                <a:spcPts val="2000"/>
              </a:lnSpc>
              <a:buNone/>
            </a:pPr>
            <a:r>
              <a:rPr lang="en-US" sz="1600" dirty="0">
                <a:solidFill>
                  <a:srgbClr val="BFBFBF"/>
                </a:solidFill>
                <a:latin typeface="Instrument Sans Medium" pitchFamily="34" charset="0"/>
                <a:ea typeface="Instrument Sans Medium" pitchFamily="34" charset="-122"/>
                <a:cs typeface="Instrument Sans Medium" pitchFamily="34" charset="-120"/>
              </a:rPr>
              <a:t>Initialize Population</a:t>
            </a:r>
            <a:endParaRPr lang="en-US" sz="1600" dirty="0"/>
          </a:p>
        </p:txBody>
      </p:sp>
      <p:sp>
        <p:nvSpPr>
          <p:cNvPr id="6" name="Text 4"/>
          <p:cNvSpPr/>
          <p:nvPr/>
        </p:nvSpPr>
        <p:spPr>
          <a:xfrm>
            <a:off x="895469" y="2630567"/>
            <a:ext cx="13164979" cy="260509"/>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Generate random candidate schedules</a:t>
            </a:r>
            <a:endParaRPr lang="en-US" sz="1250" dirty="0"/>
          </a:p>
        </p:txBody>
      </p:sp>
      <p:sp>
        <p:nvSpPr>
          <p:cNvPr id="7" name="Shape 5"/>
          <p:cNvSpPr/>
          <p:nvPr/>
        </p:nvSpPr>
        <p:spPr>
          <a:xfrm>
            <a:off x="814149" y="3255645"/>
            <a:ext cx="162758" cy="977146"/>
          </a:xfrm>
          <a:prstGeom prst="roundRect">
            <a:avLst>
              <a:gd name="adj" fmla="val 15010"/>
            </a:avLst>
          </a:prstGeom>
          <a:solidFill>
            <a:srgbClr val="3E3E3E"/>
          </a:solidFill>
          <a:ln/>
        </p:spPr>
      </p:sp>
      <p:sp>
        <p:nvSpPr>
          <p:cNvPr id="8" name="Text 6"/>
          <p:cNvSpPr/>
          <p:nvPr/>
        </p:nvSpPr>
        <p:spPr>
          <a:xfrm>
            <a:off x="1139666" y="3418403"/>
            <a:ext cx="2035731" cy="254437"/>
          </a:xfrm>
          <a:prstGeom prst="rect">
            <a:avLst/>
          </a:prstGeom>
          <a:noFill/>
          <a:ln/>
        </p:spPr>
        <p:txBody>
          <a:bodyPr wrap="none" lIns="0" tIns="0" rIns="0" bIns="0" rtlCol="0" anchor="t"/>
          <a:lstStyle/>
          <a:p>
            <a:pPr algn="l" indent="0" marL="0">
              <a:lnSpc>
                <a:spcPts val="2000"/>
              </a:lnSpc>
              <a:buNone/>
            </a:pPr>
            <a:r>
              <a:rPr lang="en-US" sz="1600" dirty="0">
                <a:solidFill>
                  <a:srgbClr val="BFBFBF"/>
                </a:solidFill>
                <a:latin typeface="Instrument Sans Medium" pitchFamily="34" charset="0"/>
                <a:ea typeface="Instrument Sans Medium" pitchFamily="34" charset="-122"/>
                <a:cs typeface="Instrument Sans Medium" pitchFamily="34" charset="-120"/>
              </a:rPr>
              <a:t>Evaluate Fitness</a:t>
            </a:r>
            <a:endParaRPr lang="en-US" sz="1600" dirty="0"/>
          </a:p>
        </p:txBody>
      </p:sp>
      <p:sp>
        <p:nvSpPr>
          <p:cNvPr id="9" name="Text 7"/>
          <p:cNvSpPr/>
          <p:nvPr/>
        </p:nvSpPr>
        <p:spPr>
          <a:xfrm>
            <a:off x="1139666" y="3770471"/>
            <a:ext cx="12920782" cy="260509"/>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Score each schedule against constraints</a:t>
            </a:r>
            <a:endParaRPr lang="en-US" sz="1250" dirty="0"/>
          </a:p>
        </p:txBody>
      </p:sp>
      <p:sp>
        <p:nvSpPr>
          <p:cNvPr id="10" name="Shape 8"/>
          <p:cNvSpPr/>
          <p:nvPr/>
        </p:nvSpPr>
        <p:spPr>
          <a:xfrm>
            <a:off x="1058466" y="4395549"/>
            <a:ext cx="162758" cy="977146"/>
          </a:xfrm>
          <a:prstGeom prst="roundRect">
            <a:avLst>
              <a:gd name="adj" fmla="val 15010"/>
            </a:avLst>
          </a:prstGeom>
          <a:solidFill>
            <a:srgbClr val="3E3E3E"/>
          </a:solidFill>
          <a:ln/>
        </p:spPr>
      </p:sp>
      <p:sp>
        <p:nvSpPr>
          <p:cNvPr id="11" name="Text 9"/>
          <p:cNvSpPr/>
          <p:nvPr/>
        </p:nvSpPr>
        <p:spPr>
          <a:xfrm>
            <a:off x="1383983" y="4558308"/>
            <a:ext cx="2421850" cy="254437"/>
          </a:xfrm>
          <a:prstGeom prst="rect">
            <a:avLst/>
          </a:prstGeom>
          <a:noFill/>
          <a:ln/>
        </p:spPr>
        <p:txBody>
          <a:bodyPr wrap="none" lIns="0" tIns="0" rIns="0" bIns="0" rtlCol="0" anchor="t"/>
          <a:lstStyle/>
          <a:p>
            <a:pPr algn="l" indent="0" marL="0">
              <a:lnSpc>
                <a:spcPts val="2000"/>
              </a:lnSpc>
              <a:buNone/>
            </a:pPr>
            <a:r>
              <a:rPr lang="en-US" sz="1600" dirty="0">
                <a:solidFill>
                  <a:srgbClr val="BFBFBF"/>
                </a:solidFill>
                <a:latin typeface="Instrument Sans Medium" pitchFamily="34" charset="0"/>
                <a:ea typeface="Instrument Sans Medium" pitchFamily="34" charset="-122"/>
                <a:cs typeface="Instrument Sans Medium" pitchFamily="34" charset="-120"/>
              </a:rPr>
              <a:t>Selection &amp; Reproduction</a:t>
            </a:r>
            <a:endParaRPr lang="en-US" sz="1600" dirty="0"/>
          </a:p>
        </p:txBody>
      </p:sp>
      <p:sp>
        <p:nvSpPr>
          <p:cNvPr id="12" name="Text 10"/>
          <p:cNvSpPr/>
          <p:nvPr/>
        </p:nvSpPr>
        <p:spPr>
          <a:xfrm>
            <a:off x="1383983" y="4910376"/>
            <a:ext cx="12676465" cy="260509"/>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Best schedules breed next generation</a:t>
            </a:r>
            <a:endParaRPr lang="en-US" sz="1250" dirty="0"/>
          </a:p>
        </p:txBody>
      </p:sp>
      <p:sp>
        <p:nvSpPr>
          <p:cNvPr id="13" name="Shape 11"/>
          <p:cNvSpPr/>
          <p:nvPr/>
        </p:nvSpPr>
        <p:spPr>
          <a:xfrm>
            <a:off x="1302782" y="5535454"/>
            <a:ext cx="162758" cy="977146"/>
          </a:xfrm>
          <a:prstGeom prst="roundRect">
            <a:avLst>
              <a:gd name="adj" fmla="val 15010"/>
            </a:avLst>
          </a:prstGeom>
          <a:solidFill>
            <a:srgbClr val="3E3E3E"/>
          </a:solidFill>
          <a:ln/>
        </p:spPr>
      </p:sp>
      <p:sp>
        <p:nvSpPr>
          <p:cNvPr id="14" name="Text 12"/>
          <p:cNvSpPr/>
          <p:nvPr/>
        </p:nvSpPr>
        <p:spPr>
          <a:xfrm>
            <a:off x="1628299" y="5698212"/>
            <a:ext cx="2065139" cy="254437"/>
          </a:xfrm>
          <a:prstGeom prst="rect">
            <a:avLst/>
          </a:prstGeom>
          <a:noFill/>
          <a:ln/>
        </p:spPr>
        <p:txBody>
          <a:bodyPr wrap="none" lIns="0" tIns="0" rIns="0" bIns="0" rtlCol="0" anchor="t"/>
          <a:lstStyle/>
          <a:p>
            <a:pPr algn="l" indent="0" marL="0">
              <a:lnSpc>
                <a:spcPts val="2000"/>
              </a:lnSpc>
              <a:buNone/>
            </a:pPr>
            <a:r>
              <a:rPr lang="en-US" sz="1600" dirty="0">
                <a:solidFill>
                  <a:srgbClr val="BFBFBF"/>
                </a:solidFill>
                <a:latin typeface="Instrument Sans Medium" pitchFamily="34" charset="0"/>
                <a:ea typeface="Instrument Sans Medium" pitchFamily="34" charset="-122"/>
                <a:cs typeface="Instrument Sans Medium" pitchFamily="34" charset="-120"/>
              </a:rPr>
              <a:t>Mutation &amp; Crossover</a:t>
            </a:r>
            <a:endParaRPr lang="en-US" sz="1600" dirty="0"/>
          </a:p>
        </p:txBody>
      </p:sp>
      <p:sp>
        <p:nvSpPr>
          <p:cNvPr id="15" name="Text 13"/>
          <p:cNvSpPr/>
          <p:nvPr/>
        </p:nvSpPr>
        <p:spPr>
          <a:xfrm>
            <a:off x="1628299" y="6050280"/>
            <a:ext cx="12432149" cy="260509"/>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Introduce variations to explore new solutions</a:t>
            </a:r>
            <a:endParaRPr lang="en-US" sz="1250" dirty="0"/>
          </a:p>
        </p:txBody>
      </p:sp>
      <p:sp>
        <p:nvSpPr>
          <p:cNvPr id="16" name="Shape 14"/>
          <p:cNvSpPr/>
          <p:nvPr/>
        </p:nvSpPr>
        <p:spPr>
          <a:xfrm>
            <a:off x="1058466" y="6675358"/>
            <a:ext cx="162758" cy="977146"/>
          </a:xfrm>
          <a:prstGeom prst="roundRect">
            <a:avLst>
              <a:gd name="adj" fmla="val 15010"/>
            </a:avLst>
          </a:prstGeom>
          <a:solidFill>
            <a:srgbClr val="3E3E3E"/>
          </a:solidFill>
          <a:ln/>
        </p:spPr>
      </p:sp>
      <p:sp>
        <p:nvSpPr>
          <p:cNvPr id="17" name="Text 15"/>
          <p:cNvSpPr/>
          <p:nvPr/>
        </p:nvSpPr>
        <p:spPr>
          <a:xfrm>
            <a:off x="1383983" y="6838117"/>
            <a:ext cx="2035731" cy="254437"/>
          </a:xfrm>
          <a:prstGeom prst="rect">
            <a:avLst/>
          </a:prstGeom>
          <a:noFill/>
          <a:ln/>
        </p:spPr>
        <p:txBody>
          <a:bodyPr wrap="none" lIns="0" tIns="0" rIns="0" bIns="0" rtlCol="0" anchor="t"/>
          <a:lstStyle/>
          <a:p>
            <a:pPr algn="l" indent="0" marL="0">
              <a:lnSpc>
                <a:spcPts val="2000"/>
              </a:lnSpc>
              <a:buNone/>
            </a:pPr>
            <a:r>
              <a:rPr lang="en-US" sz="1600" dirty="0">
                <a:solidFill>
                  <a:srgbClr val="BFBFBF"/>
                </a:solidFill>
                <a:latin typeface="Instrument Sans Medium" pitchFamily="34" charset="0"/>
                <a:ea typeface="Instrument Sans Medium" pitchFamily="34" charset="-122"/>
                <a:cs typeface="Instrument Sans Medium" pitchFamily="34" charset="-120"/>
              </a:rPr>
              <a:t>Convergence</a:t>
            </a:r>
            <a:endParaRPr lang="en-US" sz="1600" dirty="0"/>
          </a:p>
        </p:txBody>
      </p:sp>
      <p:sp>
        <p:nvSpPr>
          <p:cNvPr id="18" name="Text 16"/>
          <p:cNvSpPr/>
          <p:nvPr/>
        </p:nvSpPr>
        <p:spPr>
          <a:xfrm>
            <a:off x="1383983" y="7190184"/>
            <a:ext cx="12676465" cy="260509"/>
          </a:xfrm>
          <a:prstGeom prst="rect">
            <a:avLst/>
          </a:prstGeom>
          <a:noFill/>
          <a:ln/>
        </p:spPr>
        <p:txBody>
          <a:bodyPr wrap="none" lIns="0" tIns="0" rIns="0" bIns="0" rtlCol="0" anchor="t"/>
          <a:lstStyle/>
          <a:p>
            <a:pPr algn="l" indent="0" marL="0">
              <a:lnSpc>
                <a:spcPts val="2050"/>
              </a:lnSpc>
              <a:buNone/>
            </a:pPr>
            <a:r>
              <a:rPr lang="en-US" sz="1250" dirty="0">
                <a:solidFill>
                  <a:srgbClr val="BFBFBF"/>
                </a:solidFill>
                <a:latin typeface="Open Sans" pitchFamily="34" charset="0"/>
                <a:ea typeface="Open Sans" pitchFamily="34" charset="-122"/>
                <a:cs typeface="Open Sans" pitchFamily="34" charset="-120"/>
              </a:rPr>
              <a:t>Evolve toward optimal schedule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4007" y="490299"/>
            <a:ext cx="10488097" cy="557213"/>
          </a:xfrm>
          <a:prstGeom prst="rect">
            <a:avLst/>
          </a:prstGeom>
          <a:noFill/>
          <a:ln/>
        </p:spPr>
        <p:txBody>
          <a:bodyPr wrap="none" lIns="0" tIns="0" rIns="0" bIns="0" rtlCol="0" anchor="t"/>
          <a:lstStyle/>
          <a:p>
            <a:pPr algn="l" indent="0" marL="0">
              <a:lnSpc>
                <a:spcPts val="4350"/>
              </a:lnSpc>
              <a:buNone/>
            </a:pPr>
            <a:r>
              <a:rPr lang="en-US" sz="3500" dirty="0">
                <a:solidFill>
                  <a:srgbClr val="FEFEFE"/>
                </a:solidFill>
                <a:latin typeface="Instrument Sans Medium" pitchFamily="34" charset="0"/>
                <a:ea typeface="Instrument Sans Medium" pitchFamily="34" charset="-122"/>
                <a:cs typeface="Instrument Sans Medium" pitchFamily="34" charset="-120"/>
              </a:rPr>
              <a:t>Constraint Satisfaction Problems (CSPs) Explained</a:t>
            </a:r>
            <a:endParaRPr lang="en-US" sz="3500" dirty="0"/>
          </a:p>
        </p:txBody>
      </p:sp>
      <p:sp>
        <p:nvSpPr>
          <p:cNvPr id="3" name="Text 1"/>
          <p:cNvSpPr/>
          <p:nvPr/>
        </p:nvSpPr>
        <p:spPr>
          <a:xfrm>
            <a:off x="624007" y="1404104"/>
            <a:ext cx="13382387" cy="570548"/>
          </a:xfrm>
          <a:prstGeom prst="rect">
            <a:avLst/>
          </a:prstGeom>
          <a:noFill/>
          <a:ln/>
        </p:spPr>
        <p:txBody>
          <a:bodyPr wrap="square" lIns="0" tIns="0" rIns="0" bIns="0" rtlCol="0" anchor="t"/>
          <a:lstStyle/>
          <a:p>
            <a:pPr algn="l" indent="0" marL="0">
              <a:lnSpc>
                <a:spcPts val="2200"/>
              </a:lnSpc>
              <a:buNone/>
            </a:pPr>
            <a:r>
              <a:rPr lang="en-US" sz="1400" dirty="0">
                <a:solidFill>
                  <a:srgbClr val="BFBFBF"/>
                </a:solidFill>
                <a:latin typeface="Open Sans" pitchFamily="34" charset="0"/>
                <a:ea typeface="Open Sans" pitchFamily="34" charset="-122"/>
                <a:cs typeface="Open Sans" pitchFamily="34" charset="-120"/>
              </a:rPr>
              <a:t>CSP heuristics systematically identify and propagate constraints, pruning impossible combinations early. Techniques like arc consistency and backtracking search dramatically reduce the solution space, making complex problems computationally feasible.</a:t>
            </a:r>
            <a:endParaRPr lang="en-US" sz="1400" dirty="0"/>
          </a:p>
        </p:txBody>
      </p:sp>
      <p:pic>
        <p:nvPicPr>
          <p:cNvPr id="4" name="Image 0" descr="preencoded.png">    </p:cNvPr>
          <p:cNvPicPr>
            <a:picLocks noChangeAspect="1"/>
          </p:cNvPicPr>
          <p:nvPr/>
        </p:nvPicPr>
        <p:blipFill>
          <a:blip r:embed="rId1"/>
          <a:stretch>
            <a:fillRect/>
          </a:stretch>
        </p:blipFill>
        <p:spPr>
          <a:xfrm>
            <a:off x="1305401" y="2175153"/>
            <a:ext cx="12019478" cy="4351020"/>
          </a:xfrm>
          <a:prstGeom prst="rect">
            <a:avLst/>
          </a:prstGeom>
        </p:spPr>
      </p:pic>
      <p:sp>
        <p:nvSpPr>
          <p:cNvPr id="5" name="Text 2"/>
          <p:cNvSpPr/>
          <p:nvPr/>
        </p:nvSpPr>
        <p:spPr>
          <a:xfrm>
            <a:off x="2187786" y="5464089"/>
            <a:ext cx="3010960" cy="37637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Medium" pitchFamily="34" charset="0"/>
                <a:ea typeface="Instrument Sans Medium" pitchFamily="34" charset="-122"/>
                <a:cs typeface="Instrument Sans Medium" pitchFamily="34" charset="-120"/>
              </a:rPr>
              <a:t>Solution</a:t>
            </a:r>
            <a:endParaRPr lang="en-US" sz="1350" dirty="0"/>
          </a:p>
        </p:txBody>
      </p:sp>
      <p:sp>
        <p:nvSpPr>
          <p:cNvPr id="6" name="Text 3"/>
          <p:cNvSpPr/>
          <p:nvPr/>
        </p:nvSpPr>
        <p:spPr>
          <a:xfrm>
            <a:off x="2187786" y="4152649"/>
            <a:ext cx="3010960" cy="37637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Medium" pitchFamily="34" charset="0"/>
                <a:ea typeface="Instrument Sans Medium" pitchFamily="34" charset="-122"/>
                <a:cs typeface="Instrument Sans Medium" pitchFamily="34" charset="-120"/>
              </a:rPr>
              <a:t>Constraints</a:t>
            </a:r>
            <a:endParaRPr lang="en-US" sz="1350" dirty="0"/>
          </a:p>
        </p:txBody>
      </p:sp>
      <p:sp>
        <p:nvSpPr>
          <p:cNvPr id="7" name="Text 4"/>
          <p:cNvSpPr/>
          <p:nvPr/>
        </p:nvSpPr>
        <p:spPr>
          <a:xfrm>
            <a:off x="2187786" y="2827826"/>
            <a:ext cx="3010960" cy="376370"/>
          </a:xfrm>
          <a:prstGeom prst="rect">
            <a:avLst/>
          </a:prstGeom>
          <a:noFill/>
          <a:ln/>
        </p:spPr>
        <p:txBody>
          <a:bodyPr wrap="none" lIns="0" tIns="0" rIns="0" bIns="0" rtlCol="0" anchor="t"/>
          <a:lstStyle/>
          <a:p>
            <a:pPr algn="l" indent="0" marL="0">
              <a:lnSpc>
                <a:spcPts val="1650"/>
              </a:lnSpc>
              <a:buNone/>
            </a:pPr>
            <a:r>
              <a:rPr lang="en-US" sz="1350" dirty="0">
                <a:solidFill>
                  <a:srgbClr val="000000"/>
                </a:solidFill>
                <a:latin typeface="Instrument Sans Medium" pitchFamily="34" charset="0"/>
                <a:ea typeface="Instrument Sans Medium" pitchFamily="34" charset="-122"/>
                <a:cs typeface="Instrument Sans Medium" pitchFamily="34" charset="-120"/>
              </a:rPr>
              <a:t>Variables</a:t>
            </a:r>
            <a:endParaRPr lang="en-US" sz="1350" dirty="0"/>
          </a:p>
        </p:txBody>
      </p:sp>
      <p:sp>
        <p:nvSpPr>
          <p:cNvPr id="8" name="Shape 5"/>
          <p:cNvSpPr/>
          <p:nvPr/>
        </p:nvSpPr>
        <p:spPr>
          <a:xfrm>
            <a:off x="624007" y="6726674"/>
            <a:ext cx="4341971" cy="1358265"/>
          </a:xfrm>
          <a:prstGeom prst="roundRect">
            <a:avLst>
              <a:gd name="adj" fmla="val 1969"/>
            </a:avLst>
          </a:prstGeom>
          <a:solidFill>
            <a:srgbClr val="1F1F1F"/>
          </a:solidFill>
          <a:ln w="22860">
            <a:solidFill>
              <a:srgbClr val="575757"/>
            </a:solidFill>
            <a:prstDash val="solid"/>
          </a:ln>
        </p:spPr>
      </p:sp>
      <p:sp>
        <p:nvSpPr>
          <p:cNvPr id="9" name="Text 6"/>
          <p:cNvSpPr/>
          <p:nvPr/>
        </p:nvSpPr>
        <p:spPr>
          <a:xfrm>
            <a:off x="825103" y="6927771"/>
            <a:ext cx="2228850" cy="278606"/>
          </a:xfrm>
          <a:prstGeom prst="rect">
            <a:avLst/>
          </a:prstGeom>
          <a:noFill/>
          <a:ln/>
        </p:spPr>
        <p:txBody>
          <a:bodyPr wrap="none" lIns="0" tIns="0" rIns="0" bIns="0" rtlCol="0" anchor="t"/>
          <a:lstStyle/>
          <a:p>
            <a:pPr algn="l" indent="0" marL="0">
              <a:lnSpc>
                <a:spcPts val="215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Variables</a:t>
            </a:r>
            <a:endParaRPr lang="en-US" sz="1750" dirty="0"/>
          </a:p>
        </p:txBody>
      </p:sp>
      <p:sp>
        <p:nvSpPr>
          <p:cNvPr id="10" name="Text 7"/>
          <p:cNvSpPr/>
          <p:nvPr/>
        </p:nvSpPr>
        <p:spPr>
          <a:xfrm>
            <a:off x="825103" y="7313295"/>
            <a:ext cx="3939778" cy="570548"/>
          </a:xfrm>
          <a:prstGeom prst="rect">
            <a:avLst/>
          </a:prstGeom>
          <a:noFill/>
          <a:ln/>
        </p:spPr>
        <p:txBody>
          <a:bodyPr wrap="square" lIns="0" tIns="0" rIns="0" bIns="0" rtlCol="0" anchor="t"/>
          <a:lstStyle/>
          <a:p>
            <a:pPr algn="l" indent="0" marL="0">
              <a:lnSpc>
                <a:spcPts val="2200"/>
              </a:lnSpc>
              <a:buNone/>
            </a:pPr>
            <a:r>
              <a:rPr lang="en-US" sz="1400" dirty="0">
                <a:solidFill>
                  <a:srgbClr val="BFBFBF"/>
                </a:solidFill>
                <a:latin typeface="Open Sans" pitchFamily="34" charset="0"/>
                <a:ea typeface="Open Sans" pitchFamily="34" charset="-122"/>
                <a:cs typeface="Open Sans" pitchFamily="34" charset="-120"/>
              </a:rPr>
              <a:t>Classes, instructors, rooms, time slots—elements to assign</a:t>
            </a:r>
            <a:endParaRPr lang="en-US" sz="1400" dirty="0"/>
          </a:p>
        </p:txBody>
      </p:sp>
      <p:sp>
        <p:nvSpPr>
          <p:cNvPr id="11" name="Shape 8"/>
          <p:cNvSpPr/>
          <p:nvPr/>
        </p:nvSpPr>
        <p:spPr>
          <a:xfrm>
            <a:off x="5144214" y="6726674"/>
            <a:ext cx="4341971" cy="1358265"/>
          </a:xfrm>
          <a:prstGeom prst="roundRect">
            <a:avLst>
              <a:gd name="adj" fmla="val 1969"/>
            </a:avLst>
          </a:prstGeom>
          <a:solidFill>
            <a:srgbClr val="1F1F1F"/>
          </a:solidFill>
          <a:ln w="22860">
            <a:solidFill>
              <a:srgbClr val="575757"/>
            </a:solidFill>
            <a:prstDash val="solid"/>
          </a:ln>
        </p:spPr>
      </p:sp>
      <p:sp>
        <p:nvSpPr>
          <p:cNvPr id="12" name="Text 9"/>
          <p:cNvSpPr/>
          <p:nvPr/>
        </p:nvSpPr>
        <p:spPr>
          <a:xfrm>
            <a:off x="5345311" y="6927771"/>
            <a:ext cx="2228850" cy="278606"/>
          </a:xfrm>
          <a:prstGeom prst="rect">
            <a:avLst/>
          </a:prstGeom>
          <a:noFill/>
          <a:ln/>
        </p:spPr>
        <p:txBody>
          <a:bodyPr wrap="none" lIns="0" tIns="0" rIns="0" bIns="0" rtlCol="0" anchor="t"/>
          <a:lstStyle/>
          <a:p>
            <a:pPr algn="l" indent="0" marL="0">
              <a:lnSpc>
                <a:spcPts val="215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Domains</a:t>
            </a:r>
            <a:endParaRPr lang="en-US" sz="1750" dirty="0"/>
          </a:p>
        </p:txBody>
      </p:sp>
      <p:sp>
        <p:nvSpPr>
          <p:cNvPr id="13" name="Text 10"/>
          <p:cNvSpPr/>
          <p:nvPr/>
        </p:nvSpPr>
        <p:spPr>
          <a:xfrm>
            <a:off x="5345311" y="7313295"/>
            <a:ext cx="3939778" cy="285274"/>
          </a:xfrm>
          <a:prstGeom prst="rect">
            <a:avLst/>
          </a:prstGeom>
          <a:noFill/>
          <a:ln/>
        </p:spPr>
        <p:txBody>
          <a:bodyPr wrap="none" lIns="0" tIns="0" rIns="0" bIns="0" rtlCol="0" anchor="t"/>
          <a:lstStyle/>
          <a:p>
            <a:pPr algn="l" indent="0" marL="0">
              <a:lnSpc>
                <a:spcPts val="2200"/>
              </a:lnSpc>
              <a:buNone/>
            </a:pPr>
            <a:r>
              <a:rPr lang="en-US" sz="1400" dirty="0">
                <a:solidFill>
                  <a:srgbClr val="BFBFBF"/>
                </a:solidFill>
                <a:latin typeface="Open Sans" pitchFamily="34" charset="0"/>
                <a:ea typeface="Open Sans" pitchFamily="34" charset="-122"/>
                <a:cs typeface="Open Sans" pitchFamily="34" charset="-120"/>
              </a:rPr>
              <a:t>Possible values for each variable</a:t>
            </a:r>
            <a:endParaRPr lang="en-US" sz="1400" dirty="0"/>
          </a:p>
        </p:txBody>
      </p:sp>
      <p:sp>
        <p:nvSpPr>
          <p:cNvPr id="14" name="Shape 11"/>
          <p:cNvSpPr/>
          <p:nvPr/>
        </p:nvSpPr>
        <p:spPr>
          <a:xfrm>
            <a:off x="9664422" y="6726674"/>
            <a:ext cx="4341971" cy="1358265"/>
          </a:xfrm>
          <a:prstGeom prst="roundRect">
            <a:avLst>
              <a:gd name="adj" fmla="val 1969"/>
            </a:avLst>
          </a:prstGeom>
          <a:solidFill>
            <a:srgbClr val="1F1F1F"/>
          </a:solidFill>
          <a:ln w="22860">
            <a:solidFill>
              <a:srgbClr val="575757"/>
            </a:solidFill>
            <a:prstDash val="solid"/>
          </a:ln>
        </p:spPr>
      </p:sp>
      <p:sp>
        <p:nvSpPr>
          <p:cNvPr id="15" name="Text 12"/>
          <p:cNvSpPr/>
          <p:nvPr/>
        </p:nvSpPr>
        <p:spPr>
          <a:xfrm>
            <a:off x="9865519" y="6927771"/>
            <a:ext cx="2228850" cy="278606"/>
          </a:xfrm>
          <a:prstGeom prst="rect">
            <a:avLst/>
          </a:prstGeom>
          <a:noFill/>
          <a:ln/>
        </p:spPr>
        <p:txBody>
          <a:bodyPr wrap="none" lIns="0" tIns="0" rIns="0" bIns="0" rtlCol="0" anchor="t"/>
          <a:lstStyle/>
          <a:p>
            <a:pPr algn="l" indent="0" marL="0">
              <a:lnSpc>
                <a:spcPts val="2150"/>
              </a:lnSpc>
              <a:buNone/>
            </a:pPr>
            <a:r>
              <a:rPr lang="en-US" sz="1750" dirty="0">
                <a:solidFill>
                  <a:srgbClr val="BFBFBF"/>
                </a:solidFill>
                <a:latin typeface="Instrument Sans Medium" pitchFamily="34" charset="0"/>
                <a:ea typeface="Instrument Sans Medium" pitchFamily="34" charset="-122"/>
                <a:cs typeface="Instrument Sans Medium" pitchFamily="34" charset="-120"/>
              </a:rPr>
              <a:t>Constraints</a:t>
            </a:r>
            <a:endParaRPr lang="en-US" sz="1750" dirty="0"/>
          </a:p>
        </p:txBody>
      </p:sp>
      <p:sp>
        <p:nvSpPr>
          <p:cNvPr id="16" name="Text 13"/>
          <p:cNvSpPr/>
          <p:nvPr/>
        </p:nvSpPr>
        <p:spPr>
          <a:xfrm>
            <a:off x="9865519" y="7313295"/>
            <a:ext cx="3939778" cy="285274"/>
          </a:xfrm>
          <a:prstGeom prst="rect">
            <a:avLst/>
          </a:prstGeom>
          <a:noFill/>
          <a:ln/>
        </p:spPr>
        <p:txBody>
          <a:bodyPr wrap="none" lIns="0" tIns="0" rIns="0" bIns="0" rtlCol="0" anchor="t"/>
          <a:lstStyle/>
          <a:p>
            <a:pPr algn="l" indent="0" marL="0">
              <a:lnSpc>
                <a:spcPts val="2200"/>
              </a:lnSpc>
              <a:buNone/>
            </a:pPr>
            <a:r>
              <a:rPr lang="en-US" sz="1400" dirty="0">
                <a:solidFill>
                  <a:srgbClr val="BFBFBF"/>
                </a:solidFill>
                <a:latin typeface="Open Sans" pitchFamily="34" charset="0"/>
                <a:ea typeface="Open Sans" pitchFamily="34" charset="-122"/>
                <a:cs typeface="Open Sans" pitchFamily="34" charset="-120"/>
              </a:rPr>
              <a:t>Restrictions on valid variable combinations</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1270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Hybrid Approach: GA &amp; CSP for Optimal Results</a:t>
            </a:r>
            <a:endParaRPr lang="en-US" sz="4450" dirty="0"/>
          </a:p>
        </p:txBody>
      </p:sp>
      <p:sp>
        <p:nvSpPr>
          <p:cNvPr id="4" name="Text 1"/>
          <p:cNvSpPr/>
          <p:nvPr/>
        </p:nvSpPr>
        <p:spPr>
          <a:xfrm>
            <a:off x="6280190" y="2470428"/>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Combining genetic algorithms with CSP heuristics delivers superior performance: GA explores diverse solutions creatively, while CSP heuristics ensure feasibility and prune invalid branches. This synergy achieves faster convergence and higher-quality schedules than either method alone.</a:t>
            </a:r>
            <a:endParaRPr lang="en-US" sz="1750" dirty="0"/>
          </a:p>
        </p:txBody>
      </p:sp>
      <p:sp>
        <p:nvSpPr>
          <p:cNvPr id="5" name="Shape 2"/>
          <p:cNvSpPr/>
          <p:nvPr/>
        </p:nvSpPr>
        <p:spPr>
          <a:xfrm>
            <a:off x="6280190" y="4540091"/>
            <a:ext cx="7556421" cy="2976801"/>
          </a:xfrm>
          <a:prstGeom prst="roundRect">
            <a:avLst>
              <a:gd name="adj" fmla="val 1143"/>
            </a:avLst>
          </a:prstGeom>
          <a:solidFill>
            <a:srgbClr val="3E3E3E"/>
          </a:solidFill>
          <a:ln/>
        </p:spPr>
      </p:sp>
      <p:sp>
        <p:nvSpPr>
          <p:cNvPr id="6" name="Shape 3"/>
          <p:cNvSpPr/>
          <p:nvPr/>
        </p:nvSpPr>
        <p:spPr>
          <a:xfrm>
            <a:off x="6280190" y="4540091"/>
            <a:ext cx="3778210" cy="1669852"/>
          </a:xfrm>
          <a:prstGeom prst="roundRect">
            <a:avLst>
              <a:gd name="adj" fmla="val 2038"/>
            </a:avLst>
          </a:prstGeom>
          <a:solidFill>
            <a:srgbClr val="3E3E3E"/>
          </a:solidFill>
          <a:ln/>
        </p:spPr>
      </p:sp>
      <p:sp>
        <p:nvSpPr>
          <p:cNvPr id="7" name="Text 4"/>
          <p:cNvSpPr/>
          <p:nvPr/>
        </p:nvSpPr>
        <p:spPr>
          <a:xfrm>
            <a:off x="6507004" y="4766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Genetic Algorithm</a:t>
            </a:r>
            <a:endParaRPr lang="en-US" sz="2200" dirty="0"/>
          </a:p>
        </p:txBody>
      </p:sp>
      <p:sp>
        <p:nvSpPr>
          <p:cNvPr id="8" name="Text 5"/>
          <p:cNvSpPr/>
          <p:nvPr/>
        </p:nvSpPr>
        <p:spPr>
          <a:xfrm>
            <a:off x="6507004" y="5257324"/>
            <a:ext cx="3324582"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Exploration &amp; innovation</a:t>
            </a:r>
            <a:endParaRPr lang="en-US" sz="1750" dirty="0"/>
          </a:p>
        </p:txBody>
      </p:sp>
      <p:sp>
        <p:nvSpPr>
          <p:cNvPr id="9" name="Shape 6"/>
          <p:cNvSpPr/>
          <p:nvPr/>
        </p:nvSpPr>
        <p:spPr>
          <a:xfrm>
            <a:off x="10058400" y="4540091"/>
            <a:ext cx="3778210" cy="1669852"/>
          </a:xfrm>
          <a:prstGeom prst="rect">
            <a:avLst/>
          </a:prstGeom>
          <a:solidFill>
            <a:srgbClr val="3E3E3E"/>
          </a:solidFill>
          <a:ln/>
        </p:spPr>
      </p:sp>
      <p:sp>
        <p:nvSpPr>
          <p:cNvPr id="10" name="Shape 7"/>
          <p:cNvSpPr/>
          <p:nvPr/>
        </p:nvSpPr>
        <p:spPr>
          <a:xfrm>
            <a:off x="10058400" y="4540091"/>
            <a:ext cx="30480" cy="1669852"/>
          </a:xfrm>
          <a:prstGeom prst="roundRect">
            <a:avLst>
              <a:gd name="adj" fmla="val 111628"/>
            </a:avLst>
          </a:prstGeom>
          <a:solidFill>
            <a:srgbClr val="575757"/>
          </a:solidFill>
          <a:ln/>
        </p:spPr>
      </p:sp>
      <p:sp>
        <p:nvSpPr>
          <p:cNvPr id="11" name="Text 8"/>
          <p:cNvSpPr/>
          <p:nvPr/>
        </p:nvSpPr>
        <p:spPr>
          <a:xfrm>
            <a:off x="10285214" y="4766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CSP Heuristics</a:t>
            </a:r>
            <a:endParaRPr lang="en-US" sz="2200" dirty="0"/>
          </a:p>
        </p:txBody>
      </p:sp>
      <p:sp>
        <p:nvSpPr>
          <p:cNvPr id="12" name="Text 9"/>
          <p:cNvSpPr/>
          <p:nvPr/>
        </p:nvSpPr>
        <p:spPr>
          <a:xfrm>
            <a:off x="10285214" y="5257324"/>
            <a:ext cx="332458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Feasibility &amp; constraint enforcement</a:t>
            </a:r>
            <a:endParaRPr lang="en-US" sz="1750" dirty="0"/>
          </a:p>
        </p:txBody>
      </p:sp>
      <p:sp>
        <p:nvSpPr>
          <p:cNvPr id="13" name="Shape 10"/>
          <p:cNvSpPr/>
          <p:nvPr/>
        </p:nvSpPr>
        <p:spPr>
          <a:xfrm>
            <a:off x="6280190" y="6209943"/>
            <a:ext cx="7556421" cy="1306949"/>
          </a:xfrm>
          <a:prstGeom prst="rect">
            <a:avLst/>
          </a:prstGeom>
          <a:solidFill>
            <a:srgbClr val="3E3E3E"/>
          </a:solidFill>
          <a:ln/>
        </p:spPr>
      </p:sp>
      <p:sp>
        <p:nvSpPr>
          <p:cNvPr id="14" name="Shape 11"/>
          <p:cNvSpPr/>
          <p:nvPr/>
        </p:nvSpPr>
        <p:spPr>
          <a:xfrm>
            <a:off x="6280190" y="6209943"/>
            <a:ext cx="7556421" cy="30480"/>
          </a:xfrm>
          <a:prstGeom prst="roundRect">
            <a:avLst>
              <a:gd name="adj" fmla="val 111628"/>
            </a:avLst>
          </a:prstGeom>
          <a:solidFill>
            <a:srgbClr val="575757"/>
          </a:solidFill>
          <a:ln/>
        </p:spPr>
      </p:sp>
      <p:sp>
        <p:nvSpPr>
          <p:cNvPr id="15" name="Text 12"/>
          <p:cNvSpPr/>
          <p:nvPr/>
        </p:nvSpPr>
        <p:spPr>
          <a:xfrm>
            <a:off x="6507004" y="643675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Hybrid Result</a:t>
            </a:r>
            <a:endParaRPr lang="en-US" sz="2200" dirty="0"/>
          </a:p>
        </p:txBody>
      </p:sp>
      <p:sp>
        <p:nvSpPr>
          <p:cNvPr id="16" name="Text 13"/>
          <p:cNvSpPr/>
          <p:nvPr/>
        </p:nvSpPr>
        <p:spPr>
          <a:xfrm>
            <a:off x="6507004" y="6927175"/>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Faster, smarter scheduling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95544"/>
            <a:ext cx="9238893" cy="708779"/>
          </a:xfrm>
          <a:prstGeom prst="rect">
            <a:avLst/>
          </a:prstGeom>
          <a:noFill/>
          <a:ln/>
        </p:spPr>
        <p:txBody>
          <a:bodyPr wrap="none" lIns="0" tIns="0" rIns="0" bIns="0" rtlCol="0" anchor="t"/>
          <a:lstStyle/>
          <a:p>
            <a:pPr algn="l"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Real-World Applications &amp; Benefits</a:t>
            </a:r>
            <a:endParaRPr lang="en-US" sz="4450" dirty="0"/>
          </a:p>
        </p:txBody>
      </p:sp>
      <p:pic>
        <p:nvPicPr>
          <p:cNvPr id="3" name="Image 0" descr="preencoded.png">    </p:cNvPr>
          <p:cNvPicPr>
            <a:picLocks noChangeAspect="1"/>
          </p:cNvPicPr>
          <p:nvPr/>
        </p:nvPicPr>
        <p:blipFill>
          <a:blip r:embed="rId1"/>
          <a:stretch>
            <a:fillRect/>
          </a:stretch>
        </p:blipFill>
        <p:spPr>
          <a:xfrm>
            <a:off x="793790" y="2657951"/>
            <a:ext cx="2994184" cy="1850469"/>
          </a:xfrm>
          <a:prstGeom prst="rect">
            <a:avLst/>
          </a:prstGeom>
        </p:spPr>
      </p:pic>
      <p:sp>
        <p:nvSpPr>
          <p:cNvPr id="4" name="Text 1"/>
          <p:cNvSpPr/>
          <p:nvPr/>
        </p:nvSpPr>
        <p:spPr>
          <a:xfrm>
            <a:off x="793790" y="47919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Universities</a:t>
            </a:r>
            <a:endParaRPr lang="en-US" sz="2200" dirty="0"/>
          </a:p>
        </p:txBody>
      </p:sp>
      <p:sp>
        <p:nvSpPr>
          <p:cNvPr id="5" name="Text 2"/>
          <p:cNvSpPr/>
          <p:nvPr/>
        </p:nvSpPr>
        <p:spPr>
          <a:xfrm>
            <a:off x="793790" y="5282327"/>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Optimize course scheduling, minimize student conflicts, improve facility utilization, reduce scheduling time from weeks to hours</a:t>
            </a:r>
            <a:endParaRPr lang="en-US" sz="1750" dirty="0"/>
          </a:p>
        </p:txBody>
      </p:sp>
      <p:pic>
        <p:nvPicPr>
          <p:cNvPr id="6" name="Image 1" descr="preencoded.png">    </p:cNvPr>
          <p:cNvPicPr>
            <a:picLocks noChangeAspect="1"/>
          </p:cNvPicPr>
          <p:nvPr/>
        </p:nvPicPr>
        <p:blipFill>
          <a:blip r:embed="rId2"/>
          <a:stretch>
            <a:fillRect/>
          </a:stretch>
        </p:blipFill>
        <p:spPr>
          <a:xfrm>
            <a:off x="5235893" y="2657951"/>
            <a:ext cx="2994184" cy="1850469"/>
          </a:xfrm>
          <a:prstGeom prst="rect">
            <a:avLst/>
          </a:prstGeom>
        </p:spPr>
      </p:pic>
      <p:sp>
        <p:nvSpPr>
          <p:cNvPr id="7" name="Text 3"/>
          <p:cNvSpPr/>
          <p:nvPr/>
        </p:nvSpPr>
        <p:spPr>
          <a:xfrm>
            <a:off x="5235893" y="47919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Healthcare</a:t>
            </a:r>
            <a:endParaRPr lang="en-US" sz="2200" dirty="0"/>
          </a:p>
        </p:txBody>
      </p:sp>
      <p:sp>
        <p:nvSpPr>
          <p:cNvPr id="8" name="Text 4"/>
          <p:cNvSpPr/>
          <p:nvPr/>
        </p:nvSpPr>
        <p:spPr>
          <a:xfrm>
            <a:off x="5235893" y="5282327"/>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Coordinate staff shifts while respecting labor laws, ensuring optimal coverage and reducing scheduling errors that impact patient care</a:t>
            </a:r>
            <a:endParaRPr lang="en-US" sz="1750" dirty="0"/>
          </a:p>
        </p:txBody>
      </p:sp>
      <p:pic>
        <p:nvPicPr>
          <p:cNvPr id="9" name="Image 2" descr="preencoded.png">    </p:cNvPr>
          <p:cNvPicPr>
            <a:picLocks noChangeAspect="1"/>
          </p:cNvPicPr>
          <p:nvPr/>
        </p:nvPicPr>
        <p:blipFill>
          <a:blip r:embed="rId3"/>
          <a:stretch>
            <a:fillRect/>
          </a:stretch>
        </p:blipFill>
        <p:spPr>
          <a:xfrm>
            <a:off x="9677995" y="2657951"/>
            <a:ext cx="2994184" cy="1850469"/>
          </a:xfrm>
          <a:prstGeom prst="rect">
            <a:avLst/>
          </a:prstGeom>
        </p:spPr>
      </p:pic>
      <p:sp>
        <p:nvSpPr>
          <p:cNvPr id="10" name="Text 5"/>
          <p:cNvSpPr/>
          <p:nvPr/>
        </p:nvSpPr>
        <p:spPr>
          <a:xfrm>
            <a:off x="9677995" y="479190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Transportation</a:t>
            </a:r>
            <a:endParaRPr lang="en-US" sz="2200" dirty="0"/>
          </a:p>
        </p:txBody>
      </p:sp>
      <p:sp>
        <p:nvSpPr>
          <p:cNvPr id="11" name="Text 6"/>
          <p:cNvSpPr/>
          <p:nvPr/>
        </p:nvSpPr>
        <p:spPr>
          <a:xfrm>
            <a:off x="9677995" y="5282327"/>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Create efficient transit schedules that minimize passenger wait times and optimize resource allocation across networks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0538" y="385405"/>
            <a:ext cx="7563683" cy="437912"/>
          </a:xfrm>
          <a:prstGeom prst="rect">
            <a:avLst/>
          </a:prstGeom>
          <a:noFill/>
          <a:ln/>
        </p:spPr>
        <p:txBody>
          <a:bodyPr wrap="none" lIns="0" tIns="0" rIns="0" bIns="0" rtlCol="0" anchor="t"/>
          <a:lstStyle/>
          <a:p>
            <a:pPr algn="l" indent="0" marL="0">
              <a:lnSpc>
                <a:spcPts val="3400"/>
              </a:lnSpc>
              <a:buNone/>
            </a:pPr>
            <a:r>
              <a:rPr lang="en-US" sz="2750" dirty="0">
                <a:solidFill>
                  <a:srgbClr val="FEFEFE"/>
                </a:solidFill>
                <a:latin typeface="Instrument Sans Medium" pitchFamily="34" charset="0"/>
                <a:ea typeface="Instrument Sans Medium" pitchFamily="34" charset="-122"/>
                <a:cs typeface="Instrument Sans Medium" pitchFamily="34" charset="-120"/>
              </a:rPr>
              <a:t>Case Study: University Timetable Optimization</a:t>
            </a:r>
            <a:endParaRPr lang="en-US" sz="2750" dirty="0"/>
          </a:p>
        </p:txBody>
      </p:sp>
      <p:sp>
        <p:nvSpPr>
          <p:cNvPr id="3" name="Text 1"/>
          <p:cNvSpPr/>
          <p:nvPr/>
        </p:nvSpPr>
        <p:spPr>
          <a:xfrm>
            <a:off x="490538" y="1103590"/>
            <a:ext cx="13649325" cy="224195"/>
          </a:xfrm>
          <a:prstGeom prst="rect">
            <a:avLst/>
          </a:prstGeom>
          <a:noFill/>
          <a:ln/>
        </p:spPr>
        <p:txBody>
          <a:bodyPr wrap="none" lIns="0" tIns="0" rIns="0" bIns="0" rtlCol="0" anchor="t"/>
          <a:lstStyle/>
          <a:p>
            <a:pPr algn="l" indent="0" marL="0">
              <a:lnSpc>
                <a:spcPts val="1750"/>
              </a:lnSpc>
              <a:buNone/>
            </a:pPr>
            <a:r>
              <a:rPr lang="en-US" sz="1100" b="1" dirty="0">
                <a:solidFill>
                  <a:srgbClr val="BFBFBF"/>
                </a:solidFill>
                <a:latin typeface="Open Sans" pitchFamily="34" charset="0"/>
                <a:ea typeface="Open Sans" pitchFamily="34" charset="-122"/>
                <a:cs typeface="Open Sans" pitchFamily="34" charset="-120"/>
              </a:rPr>
              <a:t>Challenge:</a:t>
            </a:r>
            <a:pPr algn="l" indent="0" marL="0">
              <a:lnSpc>
                <a:spcPts val="1750"/>
              </a:lnSpc>
              <a:buNone/>
            </a:pPr>
            <a:r>
              <a:rPr lang="en-US" sz="1100" dirty="0">
                <a:solidFill>
                  <a:srgbClr val="BFBFBF"/>
                </a:solidFill>
                <a:latin typeface="Open Sans" pitchFamily="34" charset="0"/>
                <a:ea typeface="Open Sans" pitchFamily="34" charset="-122"/>
                <a:cs typeface="Open Sans" pitchFamily="34" charset="-120"/>
              </a:rPr>
              <a:t> A mid-size university struggled scheduling 1,200 courses across 45 rooms with 350 instructors. Manual methods produced 15-20% conflicts.</a:t>
            </a:r>
            <a:endParaRPr lang="en-US" sz="1100" dirty="0"/>
          </a:p>
        </p:txBody>
      </p:sp>
      <p:pic>
        <p:nvPicPr>
          <p:cNvPr id="4" name="Image 0" descr="preencoded.png">    </p:cNvPr>
          <p:cNvPicPr>
            <a:picLocks noChangeAspect="1"/>
          </p:cNvPicPr>
          <p:nvPr/>
        </p:nvPicPr>
        <p:blipFill>
          <a:blip r:embed="rId1"/>
          <a:stretch>
            <a:fillRect/>
          </a:stretch>
        </p:blipFill>
        <p:spPr>
          <a:xfrm>
            <a:off x="490538" y="1485424"/>
            <a:ext cx="13649325" cy="7223046"/>
          </a:xfrm>
          <a:prstGeom prst="rect">
            <a:avLst/>
          </a:prstGeom>
        </p:spPr>
      </p:pic>
      <p:sp>
        <p:nvSpPr>
          <p:cNvPr id="5" name="Shape 2"/>
          <p:cNvSpPr/>
          <p:nvPr/>
        </p:nvSpPr>
        <p:spPr>
          <a:xfrm>
            <a:off x="6336149" y="8708469"/>
            <a:ext cx="140137" cy="140137"/>
          </a:xfrm>
          <a:prstGeom prst="roundRect">
            <a:avLst>
              <a:gd name="adj" fmla="val 13050"/>
            </a:avLst>
          </a:prstGeom>
          <a:solidFill>
            <a:srgbClr val="747406"/>
          </a:solidFill>
          <a:ln/>
        </p:spPr>
      </p:sp>
      <p:sp>
        <p:nvSpPr>
          <p:cNvPr id="6" name="Text 3"/>
          <p:cNvSpPr/>
          <p:nvPr/>
        </p:nvSpPr>
        <p:spPr>
          <a:xfrm>
            <a:off x="6537246" y="8708469"/>
            <a:ext cx="701754" cy="140137"/>
          </a:xfrm>
          <a:prstGeom prst="rect">
            <a:avLst/>
          </a:prstGeom>
          <a:noFill/>
          <a:ln/>
        </p:spPr>
        <p:txBody>
          <a:bodyPr wrap="none" lIns="0" tIns="0" rIns="0" bIns="0" rtlCol="0" anchor="t"/>
          <a:lstStyle/>
          <a:p>
            <a:pPr algn="l" indent="0" marL="0">
              <a:lnSpc>
                <a:spcPts val="1100"/>
              </a:lnSpc>
              <a:buNone/>
            </a:pPr>
            <a:r>
              <a:rPr lang="en-US" sz="1100" dirty="0">
                <a:solidFill>
                  <a:srgbClr val="BFBFBF"/>
                </a:solidFill>
                <a:latin typeface="Open Sans" pitchFamily="34" charset="0"/>
                <a:ea typeface="Open Sans" pitchFamily="34" charset="-122"/>
                <a:cs typeface="Open Sans" pitchFamily="34" charset="-120"/>
              </a:rPr>
              <a:t>Traditional</a:t>
            </a:r>
            <a:endParaRPr lang="en-US" sz="1100" dirty="0"/>
          </a:p>
        </p:txBody>
      </p:sp>
      <p:sp>
        <p:nvSpPr>
          <p:cNvPr id="7" name="Shape 4"/>
          <p:cNvSpPr/>
          <p:nvPr/>
        </p:nvSpPr>
        <p:spPr>
          <a:xfrm>
            <a:off x="7391400" y="8708469"/>
            <a:ext cx="140137" cy="140137"/>
          </a:xfrm>
          <a:prstGeom prst="roundRect">
            <a:avLst>
              <a:gd name="adj" fmla="val 13050"/>
            </a:avLst>
          </a:prstGeom>
          <a:solidFill>
            <a:srgbClr val="F4F43B"/>
          </a:solidFill>
          <a:ln/>
        </p:spPr>
      </p:sp>
      <p:sp>
        <p:nvSpPr>
          <p:cNvPr id="8" name="Text 5"/>
          <p:cNvSpPr/>
          <p:nvPr/>
        </p:nvSpPr>
        <p:spPr>
          <a:xfrm>
            <a:off x="7592497" y="8708469"/>
            <a:ext cx="749856" cy="140137"/>
          </a:xfrm>
          <a:prstGeom prst="rect">
            <a:avLst/>
          </a:prstGeom>
          <a:noFill/>
          <a:ln/>
        </p:spPr>
        <p:txBody>
          <a:bodyPr wrap="none" lIns="0" tIns="0" rIns="0" bIns="0" rtlCol="0" anchor="t"/>
          <a:lstStyle/>
          <a:p>
            <a:pPr algn="l" indent="0" marL="0">
              <a:lnSpc>
                <a:spcPts val="1100"/>
              </a:lnSpc>
              <a:buNone/>
            </a:pPr>
            <a:r>
              <a:rPr lang="en-US" sz="1100" dirty="0">
                <a:solidFill>
                  <a:srgbClr val="BFBFBF"/>
                </a:solidFill>
                <a:latin typeface="Open Sans" pitchFamily="34" charset="0"/>
                <a:ea typeface="Open Sans" pitchFamily="34" charset="-122"/>
                <a:cs typeface="Open Sans" pitchFamily="34" charset="-120"/>
              </a:rPr>
              <a:t>AI-Powered</a:t>
            </a:r>
            <a:endParaRPr lang="en-US" sz="1100" dirty="0"/>
          </a:p>
        </p:txBody>
      </p:sp>
      <p:sp>
        <p:nvSpPr>
          <p:cNvPr id="9" name="Text 6"/>
          <p:cNvSpPr/>
          <p:nvPr/>
        </p:nvSpPr>
        <p:spPr>
          <a:xfrm>
            <a:off x="490538" y="9286637"/>
            <a:ext cx="13649325" cy="224195"/>
          </a:xfrm>
          <a:prstGeom prst="rect">
            <a:avLst/>
          </a:prstGeom>
          <a:noFill/>
          <a:ln/>
        </p:spPr>
        <p:txBody>
          <a:bodyPr wrap="none" lIns="0" tIns="0" rIns="0" bIns="0" rtlCol="0" anchor="t"/>
          <a:lstStyle/>
          <a:p>
            <a:pPr algn="l" indent="0" marL="0">
              <a:lnSpc>
                <a:spcPts val="1750"/>
              </a:lnSpc>
              <a:buNone/>
            </a:pPr>
            <a:r>
              <a:rPr lang="en-US" sz="1100" b="1" dirty="0">
                <a:solidFill>
                  <a:srgbClr val="F5F547"/>
                </a:solidFill>
                <a:latin typeface="Open Sans" pitchFamily="34" charset="0"/>
                <a:ea typeface="Open Sans" pitchFamily="34" charset="-122"/>
                <a:cs typeface="Open Sans" pitchFamily="34" charset="-120"/>
              </a:rPr>
              <a:t>Results:</a:t>
            </a:r>
            <a:pPr algn="l" indent="0" marL="0">
              <a:lnSpc>
                <a:spcPts val="1750"/>
              </a:lnSpc>
              <a:buNone/>
            </a:pPr>
            <a:r>
              <a:rPr lang="en-US" sz="1100" dirty="0">
                <a:solidFill>
                  <a:srgbClr val="BFBFBF"/>
                </a:solidFill>
                <a:latin typeface="Open Sans" pitchFamily="34" charset="0"/>
                <a:ea typeface="Open Sans" pitchFamily="34" charset="-122"/>
                <a:cs typeface="Open Sans" pitchFamily="34" charset="-120"/>
              </a:rPr>
              <a:t> 98% conflict reduction, scheduling time decreased from 168 hours to 2 hours, and 100% hard constraint satisfaction achieved within first generation.</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2025-11-04T16:31:28Z</dcterms:created>
  <dcterms:modified xsi:type="dcterms:W3CDTF">2025-11-04T16:31:28Z</dcterms:modified>
</cp:coreProperties>
</file>